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le McGaughey" initials="MM" lastIdx="1" clrIdx="0">
    <p:extLst>
      <p:ext uri="{19B8F6BF-5375-455C-9EA6-DF929625EA0E}">
        <p15:presenceInfo xmlns:p15="http://schemas.microsoft.com/office/powerpoint/2012/main" userId="S::1231782@ads.qub.ac.uk::814edcbd-5670-45cf-a80b-3c707931eba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6/3/2020</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45384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6/3/2020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911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6/3/2020</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92730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6/3/2020</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66037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6/3/2020</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39822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6/3/2020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10507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6/3/2020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1183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6/3/2020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72041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6/3/2020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4080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6/3/2020</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970101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6/3/2020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13146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800">
                <a:solidFill>
                  <a:schemeClr val="tx1">
                    <a:lumMod val="75000"/>
                    <a:lumOff val="25000"/>
                  </a:schemeClr>
                </a:solidFill>
              </a:defRPr>
            </a:lvl1pPr>
          </a:lstStyle>
          <a:p>
            <a:fld id="{ED291B17-9318-49DB-B28B-6E5994AE9581}" type="datetime1">
              <a:rPr lang="en-US" smtClean="0"/>
              <a:t>6/3/2020</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8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8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22834227"/>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55" r:id="rId6"/>
    <p:sldLayoutId id="2147483751" r:id="rId7"/>
    <p:sldLayoutId id="2147483752" r:id="rId8"/>
    <p:sldLayoutId id="2147483753" r:id="rId9"/>
    <p:sldLayoutId id="2147483754" r:id="rId10"/>
    <p:sldLayoutId id="2147483756" r:id="rId11"/>
  </p:sldLayoutIdLst>
  <p:hf sldNum="0" hdr="0" ftr="0" dt="0"/>
  <p:txStyles>
    <p:titleStyle>
      <a:lvl1pPr algn="l" defTabSz="457200" rtl="0" eaLnBrk="1" latinLnBrk="0" hangingPunct="1">
        <a:lnSpc>
          <a:spcPct val="90000"/>
        </a:lnSpc>
        <a:spcBef>
          <a:spcPct val="0"/>
        </a:spcBef>
        <a:buNone/>
        <a:defRPr sz="44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5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6B695AA2-4B70-477F-AF90-536B720A1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n animal&#10;&#10;Description automatically generated">
            <a:extLst>
              <a:ext uri="{FF2B5EF4-FFF2-40B4-BE49-F238E27FC236}">
                <a16:creationId xmlns:a16="http://schemas.microsoft.com/office/drawing/2014/main" id="{30177390-441A-41B6-9293-19410051511A}"/>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t="6324" b="9406"/>
          <a:stretch/>
        </p:blipFill>
        <p:spPr>
          <a:xfrm>
            <a:off x="20" y="10"/>
            <a:ext cx="12191980" cy="6857990"/>
          </a:xfrm>
          <a:prstGeom prst="rect">
            <a:avLst/>
          </a:prstGeom>
        </p:spPr>
      </p:pic>
      <p:sp>
        <p:nvSpPr>
          <p:cNvPr id="31" name="Rectangle 30">
            <a:extLst>
              <a:ext uri="{FF2B5EF4-FFF2-40B4-BE49-F238E27FC236}">
                <a16:creationId xmlns:a16="http://schemas.microsoft.com/office/drawing/2014/main" id="{F789D439-D937-4847-B1C2-C6DD2B6A6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307" y="-2"/>
            <a:ext cx="12188952" cy="3767110"/>
          </a:xfrm>
          <a:prstGeom prst="rect">
            <a:avLst/>
          </a:prstGeom>
          <a:gradFill>
            <a:gsLst>
              <a:gs pos="42000">
                <a:schemeClr val="tx1">
                  <a:alpha val="23000"/>
                </a:schemeClr>
              </a:gs>
              <a:gs pos="0">
                <a:schemeClr val="tx1">
                  <a:alpha val="0"/>
                </a:schemeClr>
              </a:gs>
              <a:gs pos="100000">
                <a:schemeClr val="tx1">
                  <a:alpha val="36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EAB319-8241-4A82-B22F-FDBC553915F0}"/>
              </a:ext>
            </a:extLst>
          </p:cNvPr>
          <p:cNvSpPr>
            <a:spLocks noGrp="1"/>
          </p:cNvSpPr>
          <p:nvPr>
            <p:ph type="ctrTitle"/>
          </p:nvPr>
        </p:nvSpPr>
        <p:spPr>
          <a:xfrm>
            <a:off x="965201" y="1020431"/>
            <a:ext cx="10225530" cy="1475013"/>
          </a:xfrm>
        </p:spPr>
        <p:txBody>
          <a:bodyPr>
            <a:normAutofit/>
          </a:bodyPr>
          <a:lstStyle/>
          <a:p>
            <a:r>
              <a:rPr lang="en-US" sz="4000">
                <a:solidFill>
                  <a:schemeClr val="bg1"/>
                </a:solidFill>
                <a:latin typeface="Agency FB" panose="020B0503020202020204" pitchFamily="34" charset="0"/>
              </a:rPr>
              <a:t>The Orangutan</a:t>
            </a:r>
          </a:p>
        </p:txBody>
      </p:sp>
      <p:sp>
        <p:nvSpPr>
          <p:cNvPr id="3" name="Subtitle 2">
            <a:extLst>
              <a:ext uri="{FF2B5EF4-FFF2-40B4-BE49-F238E27FC236}">
                <a16:creationId xmlns:a16="http://schemas.microsoft.com/office/drawing/2014/main" id="{ADC94F34-7EAE-4E62-BF17-9A4E813B145C}"/>
              </a:ext>
            </a:extLst>
          </p:cNvPr>
          <p:cNvSpPr>
            <a:spLocks noGrp="1"/>
          </p:cNvSpPr>
          <p:nvPr>
            <p:ph type="subTitle" idx="1"/>
          </p:nvPr>
        </p:nvSpPr>
        <p:spPr>
          <a:xfrm>
            <a:off x="965200" y="2495445"/>
            <a:ext cx="10225530" cy="590321"/>
          </a:xfrm>
        </p:spPr>
        <p:txBody>
          <a:bodyPr>
            <a:normAutofit/>
          </a:bodyPr>
          <a:lstStyle/>
          <a:p>
            <a:r>
              <a:rPr lang="en-US">
                <a:solidFill>
                  <a:schemeClr val="bg1"/>
                </a:solidFill>
              </a:rPr>
              <a:t>BY MAIA MCGAUGHEY </a:t>
            </a:r>
          </a:p>
        </p:txBody>
      </p:sp>
    </p:spTree>
    <p:extLst>
      <p:ext uri="{BB962C8B-B14F-4D97-AF65-F5344CB8AC3E}">
        <p14:creationId xmlns:p14="http://schemas.microsoft.com/office/powerpoint/2010/main" val="1246100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F367E-97C6-4A53-A0D5-A38518B2BF33}"/>
              </a:ext>
            </a:extLst>
          </p:cNvPr>
          <p:cNvSpPr>
            <a:spLocks noGrp="1"/>
          </p:cNvSpPr>
          <p:nvPr>
            <p:ph type="title"/>
          </p:nvPr>
        </p:nvSpPr>
        <p:spPr/>
        <p:txBody>
          <a:bodyPr>
            <a:normAutofit/>
          </a:bodyPr>
          <a:lstStyle/>
          <a:p>
            <a:r>
              <a:rPr lang="en-US" sz="6000" dirty="0">
                <a:latin typeface="Bahnschrift Condensed" panose="020B0502040204020203" pitchFamily="34" charset="0"/>
                <a:cs typeface="Arabic Typesetting" panose="020B0604020202020204" pitchFamily="66" charset="-78"/>
              </a:rPr>
              <a:t>features</a:t>
            </a:r>
          </a:p>
        </p:txBody>
      </p:sp>
      <p:sp>
        <p:nvSpPr>
          <p:cNvPr id="3" name="Content Placeholder 2">
            <a:extLst>
              <a:ext uri="{FF2B5EF4-FFF2-40B4-BE49-F238E27FC236}">
                <a16:creationId xmlns:a16="http://schemas.microsoft.com/office/drawing/2014/main" id="{55AD9A72-21DA-413F-AF7D-51D03FC1197D}"/>
              </a:ext>
            </a:extLst>
          </p:cNvPr>
          <p:cNvSpPr>
            <a:spLocks noGrp="1"/>
          </p:cNvSpPr>
          <p:nvPr>
            <p:ph sz="half" idx="1"/>
          </p:nvPr>
        </p:nvSpPr>
        <p:spPr/>
        <p:txBody>
          <a:bodyPr/>
          <a:lstStyle/>
          <a:p>
            <a:r>
              <a:rPr lang="en-US" dirty="0"/>
              <a:t>There are three different types of orangutans; these are the Bornean orangutan, the Sumatran orangutan and the Tapanuli orangutan which was only discovered in 2017. The orangutan are the only living species of the subfamily ponginae. Orangutans were found in the rainforest of Borneo and Sumatra but now they are also found in Southeast Asia and South China. </a:t>
            </a:r>
          </a:p>
        </p:txBody>
      </p:sp>
      <p:sp>
        <p:nvSpPr>
          <p:cNvPr id="4" name="Content Placeholder 3">
            <a:extLst>
              <a:ext uri="{FF2B5EF4-FFF2-40B4-BE49-F238E27FC236}">
                <a16:creationId xmlns:a16="http://schemas.microsoft.com/office/drawing/2014/main" id="{EFB6A5DF-1C87-4D12-9D26-A4C85949223B}"/>
              </a:ext>
            </a:extLst>
          </p:cNvPr>
          <p:cNvSpPr>
            <a:spLocks noGrp="1"/>
          </p:cNvSpPr>
          <p:nvPr>
            <p:ph sz="half" idx="2"/>
          </p:nvPr>
        </p:nvSpPr>
        <p:spPr>
          <a:xfrm>
            <a:off x="6425564" y="2228003"/>
            <a:ext cx="5194769" cy="3633047"/>
          </a:xfrm>
        </p:spPr>
        <p:txBody>
          <a:bodyPr/>
          <a:lstStyle/>
          <a:p>
            <a:r>
              <a:rPr lang="en-US" dirty="0"/>
              <a:t>Orangutans have bright orange fur, long arms and quite short legs with feet that look like hands. The lifespan of the Borneo orangutan is usually 35 – 45 years, the Sumatra orangutan weighs around 45 kilograms and has a height of 1.4 metres where the Borneo orangutan has a weight between 50 – 100 kilograms and a height between 1.2 – 1.4 metres. The orangutans scientific name is pongo. </a:t>
            </a:r>
          </a:p>
        </p:txBody>
      </p:sp>
    </p:spTree>
    <p:extLst>
      <p:ext uri="{BB962C8B-B14F-4D97-AF65-F5344CB8AC3E}">
        <p14:creationId xmlns:p14="http://schemas.microsoft.com/office/powerpoint/2010/main" val="2774777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C0524398-BFB4-4C4A-8317-83B8729F9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E08D4B6A-8113-4DFB-B82E-B60CAC8E0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1" name="Rectangle 20">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E41A2962-B633-440B-91F6-21F11475C6A2}"/>
              </a:ext>
            </a:extLst>
          </p:cNvPr>
          <p:cNvSpPr>
            <a:spLocks noGrp="1"/>
          </p:cNvSpPr>
          <p:nvPr>
            <p:ph type="title"/>
          </p:nvPr>
        </p:nvSpPr>
        <p:spPr>
          <a:xfrm>
            <a:off x="566555" y="803196"/>
            <a:ext cx="3703319" cy="1155605"/>
          </a:xfrm>
        </p:spPr>
        <p:txBody>
          <a:bodyPr vert="horz" lIns="91440" tIns="45720" rIns="91440" bIns="45720" rtlCol="0" anchor="ctr">
            <a:normAutofit/>
          </a:bodyPr>
          <a:lstStyle/>
          <a:p>
            <a:r>
              <a:rPr lang="en-US" sz="3600" dirty="0">
                <a:solidFill>
                  <a:schemeClr val="tx1"/>
                </a:solidFill>
              </a:rPr>
              <a:t>Famous orangutans </a:t>
            </a:r>
          </a:p>
        </p:txBody>
      </p:sp>
      <p:sp>
        <p:nvSpPr>
          <p:cNvPr id="23" name="Rectangle 22">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6" name="Content Placeholder 5" descr="A picture containing table, indoor, chair, wooden&#10;&#10;Description automatically generated">
            <a:extLst>
              <a:ext uri="{FF2B5EF4-FFF2-40B4-BE49-F238E27FC236}">
                <a16:creationId xmlns:a16="http://schemas.microsoft.com/office/drawing/2014/main" id="{FA25B09C-556B-4C08-9C67-90EF4945E1F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9018" r="-1" b="-1"/>
          <a:stretch/>
        </p:blipFill>
        <p:spPr>
          <a:xfrm>
            <a:off x="8094645" y="297137"/>
            <a:ext cx="3458735" cy="3825323"/>
          </a:xfrm>
          <a:prstGeom prst="rect">
            <a:avLst/>
          </a:prstGeom>
        </p:spPr>
      </p:pic>
      <p:sp>
        <p:nvSpPr>
          <p:cNvPr id="4" name="Text Placeholder 3">
            <a:extLst>
              <a:ext uri="{FF2B5EF4-FFF2-40B4-BE49-F238E27FC236}">
                <a16:creationId xmlns:a16="http://schemas.microsoft.com/office/drawing/2014/main" id="{6473AB2F-B4AF-4C38-9650-20276BB143D1}"/>
              </a:ext>
            </a:extLst>
          </p:cNvPr>
          <p:cNvSpPr>
            <a:spLocks noGrp="1"/>
          </p:cNvSpPr>
          <p:nvPr>
            <p:ph type="body" sz="half" idx="2"/>
          </p:nvPr>
        </p:nvSpPr>
        <p:spPr>
          <a:xfrm>
            <a:off x="767857" y="2209800"/>
            <a:ext cx="3031852" cy="3628246"/>
          </a:xfrm>
        </p:spPr>
        <p:txBody>
          <a:bodyPr/>
          <a:lstStyle/>
          <a:p>
            <a:r>
              <a:rPr lang="en-US" dirty="0"/>
              <a:t>In the Discworld novels author Terry Pratchett famously created one of his main characters as an orangutan. The librarian was a wizard who was involved in a magical accident which turned him into an orangutan. Discovering the advantages of his new body he refused to be turned back again.</a:t>
            </a:r>
          </a:p>
        </p:txBody>
      </p:sp>
      <p:pic>
        <p:nvPicPr>
          <p:cNvPr id="10" name="Picture 9" descr="A close up of a monkey looking at the camera&#10;&#10;Description automatically generated">
            <a:extLst>
              <a:ext uri="{FF2B5EF4-FFF2-40B4-BE49-F238E27FC236}">
                <a16:creationId xmlns:a16="http://schemas.microsoft.com/office/drawing/2014/main" id="{60CB0B8F-FF77-4FDD-BCA7-4C49B88C57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1281" y="215245"/>
            <a:ext cx="2401306" cy="3989109"/>
          </a:xfrm>
          <a:prstGeom prst="rect">
            <a:avLst/>
          </a:prstGeom>
        </p:spPr>
      </p:pic>
      <p:sp>
        <p:nvSpPr>
          <p:cNvPr id="7" name="TextBox 6">
            <a:extLst>
              <a:ext uri="{FF2B5EF4-FFF2-40B4-BE49-F238E27FC236}">
                <a16:creationId xmlns:a16="http://schemas.microsoft.com/office/drawing/2014/main" id="{1F309320-5E12-48B6-BD8F-CA52160135C8}"/>
              </a:ext>
            </a:extLst>
          </p:cNvPr>
          <p:cNvSpPr txBox="1"/>
          <p:nvPr/>
        </p:nvSpPr>
        <p:spPr>
          <a:xfrm>
            <a:off x="5187941" y="4440086"/>
            <a:ext cx="6236202" cy="2308324"/>
          </a:xfrm>
          <a:prstGeom prst="rect">
            <a:avLst/>
          </a:prstGeom>
          <a:noFill/>
        </p:spPr>
        <p:txBody>
          <a:bodyPr wrap="square" rtlCol="0">
            <a:spAutoFit/>
          </a:bodyPr>
          <a:lstStyle/>
          <a:p>
            <a:r>
              <a:rPr lang="en-US" sz="1600" dirty="0"/>
              <a:t>Ah Meng was a Sumatran orangutan and was considered the world’s most famous orangutan. She met many famous people such as Prince Philip, Elizabeth Taylor, Bjorn Borg, Michael Jackson and Steve Irwin. She received an award as Special Tourism Ambassador for Singapore where she lived in the zoo with her 5 children and 6 grandchildren. She starred in over 30 films earning an hourly fee of over £1000. The zoo held a memorial service for her when she died in 2008 at the age of 48. </a:t>
            </a:r>
          </a:p>
        </p:txBody>
      </p:sp>
    </p:spTree>
    <p:extLst>
      <p:ext uri="{BB962C8B-B14F-4D97-AF65-F5344CB8AC3E}">
        <p14:creationId xmlns:p14="http://schemas.microsoft.com/office/powerpoint/2010/main" val="1547271094"/>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A0464-B98B-46F3-91AF-F3AF180259BC}"/>
              </a:ext>
            </a:extLst>
          </p:cNvPr>
          <p:cNvSpPr>
            <a:spLocks noGrp="1"/>
          </p:cNvSpPr>
          <p:nvPr>
            <p:ph type="title"/>
          </p:nvPr>
        </p:nvSpPr>
        <p:spPr>
          <a:xfrm>
            <a:off x="4017210" y="767758"/>
            <a:ext cx="4157579" cy="988332"/>
          </a:xfrm>
        </p:spPr>
        <p:txBody>
          <a:bodyPr/>
          <a:lstStyle/>
          <a:p>
            <a:r>
              <a:rPr lang="en-US" dirty="0"/>
              <a:t>deforestation</a:t>
            </a:r>
          </a:p>
        </p:txBody>
      </p:sp>
      <p:pic>
        <p:nvPicPr>
          <p:cNvPr id="6" name="Content Placeholder 5" descr="A close up of text on a black background&#10;&#10;Description automatically generated">
            <a:extLst>
              <a:ext uri="{FF2B5EF4-FFF2-40B4-BE49-F238E27FC236}">
                <a16:creationId xmlns:a16="http://schemas.microsoft.com/office/drawing/2014/main" id="{E90B27A7-CB32-4665-BA0B-CA6B385C68FF}"/>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5265" y="1756090"/>
            <a:ext cx="7545970" cy="5016185"/>
          </a:xfrm>
        </p:spPr>
      </p:pic>
      <p:sp>
        <p:nvSpPr>
          <p:cNvPr id="4" name="Content Placeholder 3">
            <a:extLst>
              <a:ext uri="{FF2B5EF4-FFF2-40B4-BE49-F238E27FC236}">
                <a16:creationId xmlns:a16="http://schemas.microsoft.com/office/drawing/2014/main" id="{AFF44602-DB05-4FB4-AAA5-A75D3E966540}"/>
              </a:ext>
            </a:extLst>
          </p:cNvPr>
          <p:cNvSpPr>
            <a:spLocks noGrp="1"/>
          </p:cNvSpPr>
          <p:nvPr>
            <p:ph sz="half" idx="2"/>
          </p:nvPr>
        </p:nvSpPr>
        <p:spPr>
          <a:xfrm>
            <a:off x="7621235" y="1756091"/>
            <a:ext cx="4495499" cy="4759010"/>
          </a:xfrm>
        </p:spPr>
        <p:txBody>
          <a:bodyPr>
            <a:normAutofit/>
          </a:bodyPr>
          <a:lstStyle/>
          <a:p>
            <a:r>
              <a:rPr lang="en-US" sz="1600" dirty="0"/>
              <a:t>Animals all around the world, including orangutans, are suffering from deforestation, especially in Borneo. Orangutans just like these ones are losing their homes due to deforestation. Without homes they have no shelter, and this puts them more at risk from predators around them. </a:t>
            </a:r>
          </a:p>
          <a:p>
            <a:r>
              <a:rPr lang="en-US" sz="1600" dirty="0"/>
              <a:t>Deforestation is also being blamed for pandemics such as COVID-19; by driving animals from their homes and forcing them into closer contact with humans, there is an increased risk of animal-to-human disease spread.</a:t>
            </a:r>
          </a:p>
        </p:txBody>
      </p:sp>
    </p:spTree>
    <p:extLst>
      <p:ext uri="{BB962C8B-B14F-4D97-AF65-F5344CB8AC3E}">
        <p14:creationId xmlns:p14="http://schemas.microsoft.com/office/powerpoint/2010/main" val="2062504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5B7EC-86B0-4F80-AE25-F96CC4E2F6EB}"/>
              </a:ext>
            </a:extLst>
          </p:cNvPr>
          <p:cNvSpPr>
            <a:spLocks noGrp="1"/>
          </p:cNvSpPr>
          <p:nvPr>
            <p:ph type="title"/>
          </p:nvPr>
        </p:nvSpPr>
        <p:spPr/>
        <p:txBody>
          <a:bodyPr/>
          <a:lstStyle/>
          <a:p>
            <a:r>
              <a:rPr lang="en-US" dirty="0"/>
              <a:t>Fun facts</a:t>
            </a:r>
          </a:p>
        </p:txBody>
      </p:sp>
      <p:sp>
        <p:nvSpPr>
          <p:cNvPr id="3" name="Content Placeholder 2">
            <a:extLst>
              <a:ext uri="{FF2B5EF4-FFF2-40B4-BE49-F238E27FC236}">
                <a16:creationId xmlns:a16="http://schemas.microsoft.com/office/drawing/2014/main" id="{1F6F7790-EE31-4E50-B443-8EAE6E3E491E}"/>
              </a:ext>
            </a:extLst>
          </p:cNvPr>
          <p:cNvSpPr>
            <a:spLocks noGrp="1"/>
          </p:cNvSpPr>
          <p:nvPr>
            <p:ph sz="half" idx="1"/>
          </p:nvPr>
        </p:nvSpPr>
        <p:spPr/>
        <p:txBody>
          <a:bodyPr/>
          <a:lstStyle/>
          <a:p>
            <a:r>
              <a:rPr lang="en-US" dirty="0"/>
              <a:t>Humans share nearly 97% of orangutan DNA</a:t>
            </a:r>
          </a:p>
          <a:p>
            <a:r>
              <a:rPr lang="en-US" dirty="0"/>
              <a:t>Their diet consists mostly of fruit and leaves</a:t>
            </a:r>
          </a:p>
          <a:p>
            <a:r>
              <a:rPr lang="en-US" dirty="0"/>
              <a:t>Female orangutans give birth around once every eight years</a:t>
            </a:r>
          </a:p>
          <a:p>
            <a:r>
              <a:rPr lang="en-US" dirty="0"/>
              <a:t>Orangutans don’t like to live in groups, a female orangutan may carry one or two babies, but a male will prefer to be alone</a:t>
            </a:r>
          </a:p>
          <a:p>
            <a:r>
              <a:rPr lang="en-US" dirty="0"/>
              <a:t>Orangutans are on the endangered list</a:t>
            </a:r>
          </a:p>
        </p:txBody>
      </p:sp>
      <p:sp>
        <p:nvSpPr>
          <p:cNvPr id="4" name="Content Placeholder 3">
            <a:extLst>
              <a:ext uri="{FF2B5EF4-FFF2-40B4-BE49-F238E27FC236}">
                <a16:creationId xmlns:a16="http://schemas.microsoft.com/office/drawing/2014/main" id="{CBCEF4D1-64E6-4F0D-BB2C-8745515062A1}"/>
              </a:ext>
            </a:extLst>
          </p:cNvPr>
          <p:cNvSpPr>
            <a:spLocks noGrp="1"/>
          </p:cNvSpPr>
          <p:nvPr>
            <p:ph sz="half" idx="2"/>
          </p:nvPr>
        </p:nvSpPr>
        <p:spPr/>
        <p:txBody>
          <a:bodyPr/>
          <a:lstStyle/>
          <a:p>
            <a:r>
              <a:rPr lang="en-US" dirty="0"/>
              <a:t>The word orangutan comes from the language Malay and means person of forest</a:t>
            </a:r>
          </a:p>
          <a:p>
            <a:r>
              <a:rPr lang="en-US" dirty="0"/>
              <a:t>Nonja, a Sumatran orangutan, died at the age of 55 years in December 2007; she was thought to be the oldest-living orangutan of her species</a:t>
            </a:r>
          </a:p>
          <a:p>
            <a:r>
              <a:rPr lang="en-US" dirty="0"/>
              <a:t>Male orangutans can have an arm span of 2 metres</a:t>
            </a:r>
          </a:p>
          <a:p>
            <a:r>
              <a:rPr lang="en-US" dirty="0"/>
              <a:t>Orangutans use branches and leaves as an umbrella to shelter themselves from sun and rain</a:t>
            </a:r>
          </a:p>
          <a:p>
            <a:pPr marL="0" indent="0">
              <a:buNone/>
            </a:pPr>
            <a:endParaRPr lang="en-US" dirty="0"/>
          </a:p>
        </p:txBody>
      </p:sp>
    </p:spTree>
    <p:extLst>
      <p:ext uri="{BB962C8B-B14F-4D97-AF65-F5344CB8AC3E}">
        <p14:creationId xmlns:p14="http://schemas.microsoft.com/office/powerpoint/2010/main" val="250989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close up of a monkey&#10;&#10;Description automatically generated">
            <a:extLst>
              <a:ext uri="{FF2B5EF4-FFF2-40B4-BE49-F238E27FC236}">
                <a16:creationId xmlns:a16="http://schemas.microsoft.com/office/drawing/2014/main" id="{83EB5E7B-5EC0-40D1-96F1-46692DD1EBDC}"/>
              </a:ext>
            </a:extLst>
          </p:cNvPr>
          <p:cNvPicPr>
            <a:picLocks noChangeAspect="1"/>
          </p:cNvPicPr>
          <p:nvPr/>
        </p:nvPicPr>
        <p:blipFill rotWithShape="1">
          <a:blip r:embed="rId2">
            <a:extLst>
              <a:ext uri="{28A0092B-C50C-407E-A947-70E740481C1C}">
                <a14:useLocalDpi xmlns:a14="http://schemas.microsoft.com/office/drawing/2010/main" val="0"/>
              </a:ext>
            </a:extLst>
          </a:blip>
          <a:srcRect t="16797" r="-2" b="12228"/>
          <a:stretch/>
        </p:blipFill>
        <p:spPr>
          <a:xfrm>
            <a:off x="4493436" y="243"/>
            <a:ext cx="7698564" cy="3346705"/>
          </a:xfrm>
          <a:custGeom>
            <a:avLst/>
            <a:gdLst/>
            <a:ahLst/>
            <a:cxnLst/>
            <a:rect l="l" t="t" r="r" b="b"/>
            <a:pathLst>
              <a:path w="7698564" h="3346705">
                <a:moveTo>
                  <a:pt x="1549963" y="0"/>
                </a:moveTo>
                <a:lnTo>
                  <a:pt x="1555540" y="0"/>
                </a:lnTo>
                <a:lnTo>
                  <a:pt x="2621768" y="0"/>
                </a:lnTo>
                <a:lnTo>
                  <a:pt x="6451640" y="0"/>
                </a:lnTo>
                <a:lnTo>
                  <a:pt x="6451640" y="479"/>
                </a:lnTo>
                <a:lnTo>
                  <a:pt x="7698564" y="479"/>
                </a:lnTo>
                <a:lnTo>
                  <a:pt x="7698564" y="3346705"/>
                </a:lnTo>
                <a:lnTo>
                  <a:pt x="0" y="3346705"/>
                </a:lnTo>
                <a:close/>
              </a:path>
            </a:pathLst>
          </a:custGeom>
        </p:spPr>
      </p:pic>
      <p:pic>
        <p:nvPicPr>
          <p:cNvPr id="9" name="Picture 8" descr="A close up of a monkey&#10;&#10;Description automatically generated">
            <a:extLst>
              <a:ext uri="{FF2B5EF4-FFF2-40B4-BE49-F238E27FC236}">
                <a16:creationId xmlns:a16="http://schemas.microsoft.com/office/drawing/2014/main" id="{5C5E5201-9E1D-4195-8363-DED23371E301}"/>
              </a:ext>
            </a:extLst>
          </p:cNvPr>
          <p:cNvPicPr>
            <a:picLocks noChangeAspect="1"/>
          </p:cNvPicPr>
          <p:nvPr/>
        </p:nvPicPr>
        <p:blipFill rotWithShape="1">
          <a:blip r:embed="rId3">
            <a:extLst>
              <a:ext uri="{28A0092B-C50C-407E-A947-70E740481C1C}">
                <a14:useLocalDpi xmlns:a14="http://schemas.microsoft.com/office/drawing/2010/main" val="0"/>
              </a:ext>
            </a:extLst>
          </a:blip>
          <a:srcRect l="1511" r="-1" b="-1"/>
          <a:stretch/>
        </p:blipFill>
        <p:spPr>
          <a:xfrm>
            <a:off x="20" y="10"/>
            <a:ext cx="5859777" cy="3346695"/>
          </a:xfrm>
          <a:custGeom>
            <a:avLst/>
            <a:gdLst/>
            <a:ahLst/>
            <a:cxnLst/>
            <a:rect l="l" t="t" r="r" b="b"/>
            <a:pathLst>
              <a:path w="5859797" h="3346705">
                <a:moveTo>
                  <a:pt x="0" y="0"/>
                </a:moveTo>
                <a:lnTo>
                  <a:pt x="5859797" y="0"/>
                </a:lnTo>
                <a:lnTo>
                  <a:pt x="4309834" y="3346705"/>
                </a:lnTo>
                <a:lnTo>
                  <a:pt x="4304257" y="3346705"/>
                </a:lnTo>
                <a:lnTo>
                  <a:pt x="3238029" y="3346705"/>
                </a:lnTo>
                <a:lnTo>
                  <a:pt x="0" y="3346705"/>
                </a:lnTo>
                <a:close/>
              </a:path>
            </a:pathLst>
          </a:custGeom>
        </p:spPr>
      </p:pic>
      <p:pic>
        <p:nvPicPr>
          <p:cNvPr id="3" name="Picture 2" descr="A close up of a monkey&#10;&#10;Description automatically generated">
            <a:extLst>
              <a:ext uri="{FF2B5EF4-FFF2-40B4-BE49-F238E27FC236}">
                <a16:creationId xmlns:a16="http://schemas.microsoft.com/office/drawing/2014/main" id="{7041EE79-2C78-4F6B-AEBA-4E95E7500029}"/>
              </a:ext>
            </a:extLst>
          </p:cNvPr>
          <p:cNvPicPr>
            <a:picLocks noChangeAspect="1"/>
          </p:cNvPicPr>
          <p:nvPr/>
        </p:nvPicPr>
        <p:blipFill rotWithShape="1">
          <a:blip r:embed="rId4">
            <a:extLst>
              <a:ext uri="{28A0092B-C50C-407E-A947-70E740481C1C}">
                <a14:useLocalDpi xmlns:a14="http://schemas.microsoft.com/office/drawing/2010/main" val="0"/>
              </a:ext>
            </a:extLst>
          </a:blip>
          <a:srcRect t="7625" r="2" b="9351"/>
          <a:stretch/>
        </p:blipFill>
        <p:spPr>
          <a:xfrm>
            <a:off x="6350089" y="3511295"/>
            <a:ext cx="5841911" cy="3346705"/>
          </a:xfrm>
          <a:custGeom>
            <a:avLst/>
            <a:gdLst/>
            <a:ahLst/>
            <a:cxnLst/>
            <a:rect l="l" t="t" r="r" b="b"/>
            <a:pathLst>
              <a:path w="5841911" h="3346705">
                <a:moveTo>
                  <a:pt x="1549963" y="0"/>
                </a:moveTo>
                <a:lnTo>
                  <a:pt x="1555540" y="0"/>
                </a:lnTo>
                <a:lnTo>
                  <a:pt x="2621768" y="0"/>
                </a:lnTo>
                <a:lnTo>
                  <a:pt x="5841911" y="0"/>
                </a:lnTo>
                <a:lnTo>
                  <a:pt x="5841911" y="3346705"/>
                </a:lnTo>
                <a:lnTo>
                  <a:pt x="0" y="3346705"/>
                </a:lnTo>
                <a:close/>
              </a:path>
            </a:pathLst>
          </a:custGeom>
        </p:spPr>
      </p:pic>
      <p:pic>
        <p:nvPicPr>
          <p:cNvPr id="7" name="Picture 6" descr="A close up of an animal&#10;&#10;Description automatically generated">
            <a:extLst>
              <a:ext uri="{FF2B5EF4-FFF2-40B4-BE49-F238E27FC236}">
                <a16:creationId xmlns:a16="http://schemas.microsoft.com/office/drawing/2014/main" id="{E4028121-B916-4F8B-B120-EAD87B0864A1}"/>
              </a:ext>
            </a:extLst>
          </p:cNvPr>
          <p:cNvPicPr>
            <a:picLocks noChangeAspect="1"/>
          </p:cNvPicPr>
          <p:nvPr/>
        </p:nvPicPr>
        <p:blipFill rotWithShape="1">
          <a:blip r:embed="rId5">
            <a:extLst>
              <a:ext uri="{28A0092B-C50C-407E-A947-70E740481C1C}">
                <a14:useLocalDpi xmlns:a14="http://schemas.microsoft.com/office/drawing/2010/main" val="0"/>
              </a:ext>
            </a:extLst>
          </a:blip>
          <a:srcRect t="14787" r="-2" b="15934"/>
          <a:stretch/>
        </p:blipFill>
        <p:spPr>
          <a:xfrm>
            <a:off x="20" y="3511295"/>
            <a:ext cx="7698544" cy="3346705"/>
          </a:xfrm>
          <a:custGeom>
            <a:avLst/>
            <a:gdLst/>
            <a:ahLst/>
            <a:cxnLst/>
            <a:rect l="l" t="t" r="r" b="b"/>
            <a:pathLst>
              <a:path w="7698564" h="3346705">
                <a:moveTo>
                  <a:pt x="0" y="0"/>
                </a:moveTo>
                <a:lnTo>
                  <a:pt x="7698564" y="0"/>
                </a:lnTo>
                <a:lnTo>
                  <a:pt x="6148601" y="3346705"/>
                </a:lnTo>
                <a:lnTo>
                  <a:pt x="6143024" y="3346705"/>
                </a:lnTo>
                <a:lnTo>
                  <a:pt x="5076796" y="3346705"/>
                </a:lnTo>
                <a:lnTo>
                  <a:pt x="1246924" y="3346705"/>
                </a:lnTo>
                <a:lnTo>
                  <a:pt x="1246924" y="3346226"/>
                </a:lnTo>
                <a:lnTo>
                  <a:pt x="0" y="3346226"/>
                </a:lnTo>
                <a:close/>
              </a:path>
            </a:pathLst>
          </a:custGeom>
        </p:spPr>
      </p:pic>
    </p:spTree>
    <p:extLst>
      <p:ext uri="{BB962C8B-B14F-4D97-AF65-F5344CB8AC3E}">
        <p14:creationId xmlns:p14="http://schemas.microsoft.com/office/powerpoint/2010/main" val="2114487784"/>
      </p:ext>
    </p:extLst>
  </p:cSld>
  <p:clrMapOvr>
    <a:masterClrMapping/>
  </p:clrMapOvr>
</p:sld>
</file>

<file path=ppt/theme/theme1.xml><?xml version="1.0" encoding="utf-8"?>
<a:theme xmlns:a="http://schemas.openxmlformats.org/drawingml/2006/main" name="DividendVTI">
  <a:themeElements>
    <a:clrScheme name="DividendVTI">
      <a:dk1>
        <a:sysClr val="windowText" lastClr="000000"/>
      </a:dk1>
      <a:lt1>
        <a:sysClr val="window" lastClr="FFFFFF"/>
      </a:lt1>
      <a:dk2>
        <a:srgbClr val="3D3D3D"/>
      </a:dk2>
      <a:lt2>
        <a:srgbClr val="EBEBEB"/>
      </a:lt2>
      <a:accent1>
        <a:srgbClr val="ED8428"/>
      </a:accent1>
      <a:accent2>
        <a:srgbClr val="E6C46D"/>
      </a:accent2>
      <a:accent3>
        <a:srgbClr val="537685"/>
      </a:accent3>
      <a:accent4>
        <a:srgbClr val="969FA7"/>
      </a:accent4>
      <a:accent5>
        <a:srgbClr val="A9C37C"/>
      </a:accent5>
      <a:accent6>
        <a:srgbClr val="5A8071"/>
      </a:accent6>
      <a:hlink>
        <a:srgbClr val="828282"/>
      </a:hlink>
      <a:folHlink>
        <a:srgbClr val="A5A5A5"/>
      </a:folHlink>
    </a:clrScheme>
    <a:fontScheme name="Dividend">
      <a:majorFont>
        <a:latin typeface="Univers Condensed"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Univers"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docProps/app.xml><?xml version="1.0" encoding="utf-8"?>
<Properties xmlns="http://schemas.openxmlformats.org/officeDocument/2006/extended-properties" xmlns:vt="http://schemas.openxmlformats.org/officeDocument/2006/docPropsVTypes">
  <TotalTime>0</TotalTime>
  <Words>504</Words>
  <Application>Microsoft Office PowerPoint</Application>
  <PresentationFormat>Widescreen</PresentationFormat>
  <Paragraphs>21</Paragraphs>
  <Slides>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Agency FB</vt:lpstr>
      <vt:lpstr>Bahnschrift Condensed</vt:lpstr>
      <vt:lpstr>Gill Sans MT</vt:lpstr>
      <vt:lpstr>Univers</vt:lpstr>
      <vt:lpstr>Univers Condensed</vt:lpstr>
      <vt:lpstr>Wingdings 2</vt:lpstr>
      <vt:lpstr>DividendVTI</vt:lpstr>
      <vt:lpstr>The Orangutan</vt:lpstr>
      <vt:lpstr>features</vt:lpstr>
      <vt:lpstr>Famous orangutans </vt:lpstr>
      <vt:lpstr>deforestation</vt:lpstr>
      <vt:lpstr>Fun facts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Orangutan</dc:title>
  <dc:creator>Michelle McGaughey</dc:creator>
  <cp:lastModifiedBy>Michelle McGaughey</cp:lastModifiedBy>
  <cp:revision>12</cp:revision>
  <dcterms:created xsi:type="dcterms:W3CDTF">2020-06-03T11:04:59Z</dcterms:created>
  <dcterms:modified xsi:type="dcterms:W3CDTF">2020-06-03T12:52:05Z</dcterms:modified>
</cp:coreProperties>
</file>